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anva Sans" panose="020B0604020202020204" charset="0"/>
      <p:regular r:id="rId17"/>
    </p:embeddedFont>
    <p:embeddedFont>
      <p:font typeface="Canva Sans Bold" panose="020B0604020202020204" charset="0"/>
      <p:regular r:id="rId18"/>
    </p:embeddedFont>
    <p:embeddedFont>
      <p:font typeface="Clear Sans" panose="020B0604020202020204" charset="0"/>
      <p:regular r:id="rId19"/>
    </p:embeddedFont>
    <p:embeddedFont>
      <p:font typeface="Clear Sans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144" y="36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hyperlink" Target="https://github.com/RohithaAiswarya16/Electrical-Motor-Fault-Analysis-and-Prediction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9.svg"/><Relationship Id="rId3" Type="http://schemas.openxmlformats.org/officeDocument/2006/relationships/image" Target="../media/image31.svg"/><Relationship Id="rId7" Type="http://schemas.openxmlformats.org/officeDocument/2006/relationships/image" Target="../media/image45.svg"/><Relationship Id="rId12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7.svg"/><Relationship Id="rId5" Type="http://schemas.openxmlformats.org/officeDocument/2006/relationships/image" Target="../media/image43.svg"/><Relationship Id="rId10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RohithaAiswarya16/Electrical-Motor-Fault-Analysis-and-Predicti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2588548"/>
            <a:ext cx="8217084" cy="5262630"/>
            <a:chOff x="0" y="-47625"/>
            <a:chExt cx="10956112" cy="7016840"/>
          </a:xfrm>
        </p:grpSpPr>
        <p:sp>
          <p:nvSpPr>
            <p:cNvPr id="3" name="TextBox 3"/>
            <p:cNvSpPr txBox="1"/>
            <p:nvPr/>
          </p:nvSpPr>
          <p:spPr>
            <a:xfrm>
              <a:off x="0" y="1368999"/>
              <a:ext cx="10956112" cy="4166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>
                  <a:solidFill>
                    <a:srgbClr val="F7B4A7"/>
                  </a:solidFill>
                  <a:latin typeface="Clear Sans Bold"/>
                </a:rPr>
                <a:t>Electrical Motor Fault Analysis and Prediction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56112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94DDDE"/>
                  </a:solidFill>
                  <a:latin typeface="Clear Sans"/>
                </a:rPr>
                <a:t>A DATA ANALYSIS PROJECT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217587"/>
              <a:ext cx="10956112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 dirty="0">
                  <a:solidFill>
                    <a:srgbClr val="94DDDE"/>
                  </a:solidFill>
                  <a:latin typeface="Clear Sans"/>
                </a:rPr>
                <a:t>- Rohitha </a:t>
              </a:r>
              <a:r>
                <a:rPr lang="en-US" sz="3399" dirty="0" err="1">
                  <a:solidFill>
                    <a:srgbClr val="94DDDE"/>
                  </a:solidFill>
                  <a:latin typeface="Clear Sans"/>
                </a:rPr>
                <a:t>Aiswarya</a:t>
              </a:r>
              <a:r>
                <a:rPr lang="en-US" sz="3399" dirty="0">
                  <a:solidFill>
                    <a:srgbClr val="94DDDE"/>
                  </a:solidFill>
                  <a:latin typeface="Clear Sans"/>
                </a:rPr>
                <a:t> Dora Hanumanthu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182834" y="-1921745"/>
            <a:ext cx="6755642" cy="4114800"/>
          </a:xfrm>
          <a:custGeom>
            <a:avLst/>
            <a:gdLst/>
            <a:ahLst/>
            <a:cxnLst/>
            <a:rect l="l" t="t" r="r" b="b"/>
            <a:pathLst>
              <a:path w="6755642" h="4114800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03834" y="1790711"/>
            <a:ext cx="1194327" cy="2586142"/>
          </a:xfrm>
          <a:custGeom>
            <a:avLst/>
            <a:gdLst/>
            <a:ahLst/>
            <a:cxnLst/>
            <a:rect l="l" t="t" r="r" b="b"/>
            <a:pathLst>
              <a:path w="1194327" h="2586142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2095190" y="2021154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947148" y="1264426"/>
            <a:ext cx="3144039" cy="2440918"/>
          </a:xfrm>
          <a:custGeom>
            <a:avLst/>
            <a:gdLst/>
            <a:ahLst/>
            <a:cxnLst/>
            <a:rect l="l" t="t" r="r" b="b"/>
            <a:pathLst>
              <a:path w="3144039" h="2440918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24872" y="5005800"/>
            <a:ext cx="1894295" cy="4252500"/>
          </a:xfrm>
          <a:custGeom>
            <a:avLst/>
            <a:gdLst/>
            <a:ahLst/>
            <a:cxnLst/>
            <a:rect l="l" t="t" r="r" b="b"/>
            <a:pathLst>
              <a:path w="1894295" h="4252500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011803" y="7612736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4EF56CED-661A-95C5-11F8-381AB495AFA4}"/>
              </a:ext>
            </a:extLst>
          </p:cNvPr>
          <p:cNvSpPr txBox="1"/>
          <p:nvPr/>
        </p:nvSpPr>
        <p:spPr>
          <a:xfrm>
            <a:off x="11125200" y="7971588"/>
            <a:ext cx="4419600" cy="7820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</a:pPr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lear Sans Bold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 Link</a:t>
            </a:r>
            <a:endParaRPr 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Clear Sa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7773623" y="1058285"/>
          <a:ext cx="9485677" cy="6292825"/>
        </p:xfrm>
        <a:graphic>
          <a:graphicData uri="http://schemas.openxmlformats.org/drawingml/2006/table">
            <a:tbl>
              <a:tblPr/>
              <a:tblGrid>
                <a:gridCol w="9485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62113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7B4A7"/>
                          </a:solidFill>
                          <a:latin typeface="Clear Sans Bold"/>
                        </a:rPr>
                        <a:t>What is Feature Engineering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6770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EFEFE"/>
                          </a:solidFill>
                          <a:latin typeface="Clear Sans"/>
                        </a:rPr>
                        <a:t>Feature engineering is the process of selecting and transforming relevant data attributes (features) for fault analysis.</a:t>
                      </a:r>
                      <a:endParaRPr lang="en-US" sz="1100"/>
                    </a:p>
                    <a:p>
                      <a:pPr>
                        <a:lnSpc>
                          <a:spcPts val="3359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3942">
                <a:tc>
                  <a:txBody>
                    <a:bodyPr/>
                    <a:lstStyle/>
                    <a:p>
                      <a:pPr marL="604519" lvl="1" indent="-302260" algn="l">
                        <a:lnSpc>
                          <a:spcPts val="39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799">
                          <a:solidFill>
                            <a:srgbClr val="94DDDE"/>
                          </a:solidFill>
                          <a:latin typeface="Clear Sans Bold"/>
                        </a:rPr>
                        <a:t>Added a new feature (attribute) to the dataset which indicates all the failure modes available using binary digits (0 and 1) and later converted into required string.</a:t>
                      </a:r>
                      <a:endParaRPr lang="en-US" sz="1100"/>
                    </a:p>
                    <a:p>
                      <a:pPr marL="604519" lvl="1" indent="-302260">
                        <a:lnSpc>
                          <a:spcPts val="3919"/>
                        </a:lnSpc>
                        <a:buFont typeface="Arial"/>
                        <a:buChar char="•"/>
                      </a:pPr>
                      <a:r>
                        <a:rPr lang="en-US" sz="2799">
                          <a:solidFill>
                            <a:srgbClr val="F7B4A7"/>
                          </a:solidFill>
                          <a:latin typeface="Clear Sans Bold"/>
                        </a:rPr>
                        <a:t>Carefully engineered features provide valuable insights into motor health and performance.</a:t>
                      </a: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1860918" y="2545916"/>
            <a:ext cx="2860273" cy="6905516"/>
          </a:xfrm>
          <a:custGeom>
            <a:avLst/>
            <a:gdLst/>
            <a:ahLst/>
            <a:cxnLst/>
            <a:rect l="l" t="t" r="r" b="b"/>
            <a:pathLst>
              <a:path w="2860273" h="6905516">
                <a:moveTo>
                  <a:pt x="0" y="0"/>
                </a:moveTo>
                <a:lnTo>
                  <a:pt x="2860273" y="0"/>
                </a:lnTo>
                <a:lnTo>
                  <a:pt x="2860273" y="6905516"/>
                </a:lnTo>
                <a:lnTo>
                  <a:pt x="0" y="69055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360234"/>
            <a:ext cx="5772591" cy="2562954"/>
            <a:chOff x="0" y="0"/>
            <a:chExt cx="7696787" cy="3417271"/>
          </a:xfrm>
        </p:grpSpPr>
        <p:sp>
          <p:nvSpPr>
            <p:cNvPr id="5" name="TextBox 5"/>
            <p:cNvSpPr txBox="1"/>
            <p:nvPr/>
          </p:nvSpPr>
          <p:spPr>
            <a:xfrm>
              <a:off x="0" y="85725"/>
              <a:ext cx="7696787" cy="2337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6399">
                  <a:solidFill>
                    <a:srgbClr val="94DDDE"/>
                  </a:solidFill>
                  <a:latin typeface="Clear Sans Bold"/>
                </a:rPr>
                <a:t>Feature Engineering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772535"/>
              <a:ext cx="5972555" cy="644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B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75250" y="1934533"/>
            <a:ext cx="9312750" cy="8352467"/>
          </a:xfrm>
          <a:custGeom>
            <a:avLst/>
            <a:gdLst/>
            <a:ahLst/>
            <a:cxnLst/>
            <a:rect l="l" t="t" r="r" b="b"/>
            <a:pathLst>
              <a:path w="9312750" h="8352467">
                <a:moveTo>
                  <a:pt x="0" y="0"/>
                </a:moveTo>
                <a:lnTo>
                  <a:pt x="9312750" y="0"/>
                </a:lnTo>
                <a:lnTo>
                  <a:pt x="9312750" y="8352467"/>
                </a:lnTo>
                <a:lnTo>
                  <a:pt x="0" y="83524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41422" y="159703"/>
            <a:ext cx="11567399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31356E"/>
                </a:solidFill>
                <a:latin typeface="Canva Sans Bold"/>
              </a:rPr>
              <a:t>Correlation Analysis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1422" y="2113512"/>
            <a:ext cx="7080555" cy="418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1356E"/>
                </a:solidFill>
                <a:latin typeface="Canva Sans"/>
              </a:rPr>
              <a:t>Correlation provides valuable insights into how different features interact with each other.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1356E"/>
                </a:solidFill>
                <a:latin typeface="Canva Sans"/>
              </a:rPr>
              <a:t>The heatmap showcases the intensity of relationships between different features.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88762" y="5424146"/>
            <a:ext cx="4046556" cy="2023278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114793" y="0"/>
                  </a:moveTo>
                  <a:lnTo>
                    <a:pt x="698007" y="0"/>
                  </a:lnTo>
                  <a:cubicBezTo>
                    <a:pt x="761406" y="0"/>
                    <a:pt x="812800" y="51394"/>
                    <a:pt x="812800" y="114793"/>
                  </a:cubicBezTo>
                  <a:lnTo>
                    <a:pt x="812800" y="291607"/>
                  </a:lnTo>
                  <a:cubicBezTo>
                    <a:pt x="812800" y="355006"/>
                    <a:pt x="761406" y="406400"/>
                    <a:pt x="698007" y="406400"/>
                  </a:cubicBezTo>
                  <a:lnTo>
                    <a:pt x="114793" y="406400"/>
                  </a:lnTo>
                  <a:cubicBezTo>
                    <a:pt x="51394" y="406400"/>
                    <a:pt x="0" y="355006"/>
                    <a:pt x="0" y="291607"/>
                  </a:cubicBezTo>
                  <a:lnTo>
                    <a:pt x="0" y="114793"/>
                  </a:lnTo>
                  <a:cubicBezTo>
                    <a:pt x="0" y="51394"/>
                    <a:pt x="51394" y="0"/>
                    <a:pt x="114793" y="0"/>
                  </a:cubicBezTo>
                  <a:close/>
                </a:path>
              </a:pathLst>
            </a:custGeom>
            <a:solidFill>
              <a:srgbClr val="2B4B82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330438" tIns="330438" rIns="330438" bIns="330438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FEFEFE"/>
                  </a:solidFill>
                  <a:latin typeface="Clear Sans"/>
                </a:rPr>
                <a:t>Classification Models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8735318" y="6435785"/>
            <a:ext cx="391790" cy="6945"/>
          </a:xfrm>
          <a:prstGeom prst="line">
            <a:avLst/>
          </a:prstGeom>
          <a:ln w="38100" cap="flat">
            <a:solidFill>
              <a:srgbClr val="2B4B82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AutoShape 6"/>
          <p:cNvSpPr/>
          <p:nvPr/>
        </p:nvSpPr>
        <p:spPr>
          <a:xfrm flipH="1" flipV="1">
            <a:off x="6712040" y="5008521"/>
            <a:ext cx="0" cy="415626"/>
          </a:xfrm>
          <a:prstGeom prst="line">
            <a:avLst/>
          </a:prstGeom>
          <a:ln w="38100" cap="flat">
            <a:solidFill>
              <a:srgbClr val="2B4B82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AutoShape 7"/>
          <p:cNvSpPr/>
          <p:nvPr/>
        </p:nvSpPr>
        <p:spPr>
          <a:xfrm flipH="1">
            <a:off x="6712040" y="7447425"/>
            <a:ext cx="0" cy="443922"/>
          </a:xfrm>
          <a:prstGeom prst="line">
            <a:avLst/>
          </a:prstGeom>
          <a:ln w="38100" cap="flat">
            <a:solidFill>
              <a:srgbClr val="2B4B82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 flipH="1">
            <a:off x="4300915" y="6435785"/>
            <a:ext cx="387846" cy="6945"/>
          </a:xfrm>
          <a:prstGeom prst="line">
            <a:avLst/>
          </a:prstGeom>
          <a:ln w="38100" cap="flat">
            <a:solidFill>
              <a:srgbClr val="2B4B82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9" name="Group 9"/>
          <p:cNvGrpSpPr/>
          <p:nvPr/>
        </p:nvGrpSpPr>
        <p:grpSpPr>
          <a:xfrm>
            <a:off x="1028700" y="5663393"/>
            <a:ext cx="3272215" cy="1558676"/>
            <a:chOff x="0" y="0"/>
            <a:chExt cx="657264" cy="31307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57264" cy="313079"/>
            </a:xfrm>
            <a:custGeom>
              <a:avLst/>
              <a:gdLst/>
              <a:ahLst/>
              <a:cxnLst/>
              <a:rect l="l" t="t" r="r" b="b"/>
              <a:pathLst>
                <a:path w="657264" h="313079">
                  <a:moveTo>
                    <a:pt x="0" y="0"/>
                  </a:moveTo>
                  <a:lnTo>
                    <a:pt x="657264" y="0"/>
                  </a:lnTo>
                  <a:lnTo>
                    <a:pt x="657264" y="313079"/>
                  </a:lnTo>
                  <a:lnTo>
                    <a:pt x="0" y="313079"/>
                  </a:lnTo>
                  <a:close/>
                </a:path>
              </a:pathLst>
            </a:custGeom>
            <a:solidFill>
              <a:srgbClr val="F7B4A7"/>
            </a:solidFill>
            <a:ln w="38100">
              <a:solidFill>
                <a:srgbClr val="2B4B82"/>
              </a:solidFill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0438" tIns="330438" rIns="330438" bIns="330438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2B4B82"/>
                  </a:solidFill>
                  <a:latin typeface="Clear Sans"/>
                </a:rPr>
                <a:t>XGB Classifier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075932" y="3500783"/>
            <a:ext cx="3272215" cy="1507737"/>
            <a:chOff x="0" y="0"/>
            <a:chExt cx="657264" cy="30284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57264" cy="302847"/>
            </a:xfrm>
            <a:custGeom>
              <a:avLst/>
              <a:gdLst/>
              <a:ahLst/>
              <a:cxnLst/>
              <a:rect l="l" t="t" r="r" b="b"/>
              <a:pathLst>
                <a:path w="657264" h="302847">
                  <a:moveTo>
                    <a:pt x="0" y="0"/>
                  </a:moveTo>
                  <a:lnTo>
                    <a:pt x="657264" y="0"/>
                  </a:lnTo>
                  <a:lnTo>
                    <a:pt x="657264" y="302847"/>
                  </a:lnTo>
                  <a:lnTo>
                    <a:pt x="0" y="302847"/>
                  </a:lnTo>
                  <a:close/>
                </a:path>
              </a:pathLst>
            </a:custGeom>
            <a:solidFill>
              <a:srgbClr val="F7B4A7"/>
            </a:solidFill>
            <a:ln w="38100">
              <a:solidFill>
                <a:srgbClr val="2B4B82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0438" tIns="330438" rIns="330438" bIns="330438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2B4B82"/>
                  </a:solidFill>
                  <a:latin typeface="Clear Sans"/>
                </a:rPr>
                <a:t>Logistic Regression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075932" y="7891346"/>
            <a:ext cx="3272215" cy="1518573"/>
            <a:chOff x="0" y="0"/>
            <a:chExt cx="657264" cy="30502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57264" cy="305024"/>
            </a:xfrm>
            <a:custGeom>
              <a:avLst/>
              <a:gdLst/>
              <a:ahLst/>
              <a:cxnLst/>
              <a:rect l="l" t="t" r="r" b="b"/>
              <a:pathLst>
                <a:path w="657264" h="305024">
                  <a:moveTo>
                    <a:pt x="0" y="0"/>
                  </a:moveTo>
                  <a:lnTo>
                    <a:pt x="657264" y="0"/>
                  </a:lnTo>
                  <a:lnTo>
                    <a:pt x="657264" y="305024"/>
                  </a:lnTo>
                  <a:lnTo>
                    <a:pt x="0" y="305024"/>
                  </a:lnTo>
                  <a:close/>
                </a:path>
              </a:pathLst>
            </a:custGeom>
            <a:solidFill>
              <a:srgbClr val="F7B4A7"/>
            </a:solidFill>
            <a:ln w="38100">
              <a:solidFill>
                <a:srgbClr val="2B4B82"/>
              </a:solidFill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0438" tIns="330438" rIns="330438" bIns="330438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2B4B82"/>
                  </a:solidFill>
                  <a:latin typeface="Clear Sans"/>
                </a:rPr>
                <a:t>Decision Tree Classifier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127108" y="5663393"/>
            <a:ext cx="3272215" cy="1558676"/>
            <a:chOff x="0" y="0"/>
            <a:chExt cx="657264" cy="31307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57264" cy="313079"/>
            </a:xfrm>
            <a:custGeom>
              <a:avLst/>
              <a:gdLst/>
              <a:ahLst/>
              <a:cxnLst/>
              <a:rect l="l" t="t" r="r" b="b"/>
              <a:pathLst>
                <a:path w="657264" h="313079">
                  <a:moveTo>
                    <a:pt x="0" y="0"/>
                  </a:moveTo>
                  <a:lnTo>
                    <a:pt x="657264" y="0"/>
                  </a:lnTo>
                  <a:lnTo>
                    <a:pt x="657264" y="313079"/>
                  </a:lnTo>
                  <a:lnTo>
                    <a:pt x="0" y="313079"/>
                  </a:lnTo>
                  <a:close/>
                </a:path>
              </a:pathLst>
            </a:custGeom>
            <a:solidFill>
              <a:srgbClr val="F7B4A7"/>
            </a:solidFill>
            <a:ln w="38100">
              <a:solidFill>
                <a:srgbClr val="2B4B82"/>
              </a:solidFill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0438" tIns="330438" rIns="330438" bIns="330438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2B4B82"/>
                  </a:solidFill>
                  <a:latin typeface="Clear Sans"/>
                </a:rPr>
                <a:t>KNeighbors Classifier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9543291" y="1500187"/>
            <a:ext cx="8744709" cy="2710537"/>
          </a:xfrm>
          <a:custGeom>
            <a:avLst/>
            <a:gdLst/>
            <a:ahLst/>
            <a:cxnLst/>
            <a:rect l="l" t="t" r="r" b="b"/>
            <a:pathLst>
              <a:path w="8744709" h="2710537">
                <a:moveTo>
                  <a:pt x="0" y="0"/>
                </a:moveTo>
                <a:lnTo>
                  <a:pt x="8744709" y="0"/>
                </a:lnTo>
                <a:lnTo>
                  <a:pt x="8744709" y="2710538"/>
                </a:lnTo>
                <a:lnTo>
                  <a:pt x="0" y="27105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817135" y="1050587"/>
            <a:ext cx="8726156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439"/>
              </a:lnSpc>
            </a:pPr>
            <a:r>
              <a:rPr lang="en-US" sz="6199">
                <a:solidFill>
                  <a:srgbClr val="2B4B82"/>
                </a:solidFill>
                <a:latin typeface="Clear Sans Bold"/>
              </a:rPr>
              <a:t>Fault Prediction Models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2155487"/>
            <a:ext cx="826186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B4B82"/>
                </a:solidFill>
                <a:latin typeface="Canva Sans"/>
              </a:rPr>
              <a:t>4 models were used in the classification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620336" y="1977412"/>
            <a:ext cx="9173442" cy="8180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17"/>
              </a:lnSpc>
            </a:pPr>
            <a:r>
              <a:rPr lang="en-US" sz="7540">
                <a:solidFill>
                  <a:srgbClr val="F7B4A7"/>
                </a:solidFill>
                <a:latin typeface="Clear Sans Bold"/>
              </a:rPr>
              <a:t>Benefits</a:t>
            </a:r>
          </a:p>
          <a:p>
            <a:pPr marL="1060091" lvl="1" indent="-530045">
              <a:lnSpc>
                <a:spcPts val="5155"/>
              </a:lnSpc>
              <a:buFont typeface="Arial"/>
              <a:buChar char="•"/>
            </a:pPr>
            <a:r>
              <a:rPr lang="en-US" sz="4910">
                <a:solidFill>
                  <a:srgbClr val="94DDDE"/>
                </a:solidFill>
                <a:latin typeface="Clear Sans Bold"/>
              </a:rPr>
              <a:t>Early </a:t>
            </a:r>
            <a:r>
              <a:rPr lang="en-US" sz="4910">
                <a:solidFill>
                  <a:srgbClr val="F0ABC1"/>
                </a:solidFill>
                <a:latin typeface="Clear Sans Bold"/>
              </a:rPr>
              <a:t>detection</a:t>
            </a:r>
            <a:r>
              <a:rPr lang="en-US" sz="4910">
                <a:solidFill>
                  <a:srgbClr val="94DDDE"/>
                </a:solidFill>
                <a:latin typeface="Clear Sans Bold"/>
              </a:rPr>
              <a:t> and </a:t>
            </a:r>
            <a:r>
              <a:rPr lang="en-US" sz="4910">
                <a:solidFill>
                  <a:srgbClr val="F0ABC1"/>
                </a:solidFill>
                <a:latin typeface="Clear Sans Bold"/>
              </a:rPr>
              <a:t>prevention</a:t>
            </a:r>
            <a:r>
              <a:rPr lang="en-US" sz="4910">
                <a:solidFill>
                  <a:srgbClr val="94DDDE"/>
                </a:solidFill>
                <a:latin typeface="Clear Sans Bold"/>
              </a:rPr>
              <a:t> of motor failures, reducing unplanned downtime.</a:t>
            </a:r>
          </a:p>
          <a:p>
            <a:pPr marL="1060091" lvl="1" indent="-530045">
              <a:lnSpc>
                <a:spcPts val="5155"/>
              </a:lnSpc>
              <a:buFont typeface="Arial"/>
              <a:buChar char="•"/>
            </a:pPr>
            <a:r>
              <a:rPr lang="en-US" sz="4910">
                <a:solidFill>
                  <a:srgbClr val="94DDDE"/>
                </a:solidFill>
                <a:latin typeface="Clear Sans Bold"/>
              </a:rPr>
              <a:t>Optimized maintenance </a:t>
            </a:r>
            <a:r>
              <a:rPr lang="en-US" sz="4910">
                <a:solidFill>
                  <a:srgbClr val="F0ABC1"/>
                </a:solidFill>
                <a:latin typeface="Clear Sans Bold"/>
              </a:rPr>
              <a:t>schedules</a:t>
            </a:r>
            <a:r>
              <a:rPr lang="en-US" sz="4910">
                <a:solidFill>
                  <a:srgbClr val="94DDDE"/>
                </a:solidFill>
                <a:latin typeface="Clear Sans Bold"/>
              </a:rPr>
              <a:t>, lowering maintenance </a:t>
            </a:r>
            <a:r>
              <a:rPr lang="en-US" sz="4910">
                <a:solidFill>
                  <a:srgbClr val="F0ABC1"/>
                </a:solidFill>
                <a:latin typeface="Clear Sans Bold"/>
              </a:rPr>
              <a:t>costs</a:t>
            </a:r>
            <a:r>
              <a:rPr lang="en-US" sz="4910">
                <a:solidFill>
                  <a:srgbClr val="94DDDE"/>
                </a:solidFill>
                <a:latin typeface="Clear Sans Bold"/>
              </a:rPr>
              <a:t>.</a:t>
            </a:r>
          </a:p>
          <a:p>
            <a:pPr marL="1060091" lvl="1" indent="-530045">
              <a:lnSpc>
                <a:spcPts val="5155"/>
              </a:lnSpc>
              <a:buFont typeface="Arial"/>
              <a:buChar char="•"/>
            </a:pPr>
            <a:r>
              <a:rPr lang="en-US" sz="4910">
                <a:solidFill>
                  <a:srgbClr val="94DDDE"/>
                </a:solidFill>
                <a:latin typeface="Clear Sans Bold"/>
              </a:rPr>
              <a:t>Improved </a:t>
            </a:r>
            <a:r>
              <a:rPr lang="en-US" sz="4910">
                <a:solidFill>
                  <a:srgbClr val="F0ABC1"/>
                </a:solidFill>
                <a:latin typeface="Clear Sans Bold"/>
              </a:rPr>
              <a:t>safety</a:t>
            </a:r>
            <a:r>
              <a:rPr lang="en-US" sz="4910">
                <a:solidFill>
                  <a:srgbClr val="94DDDE"/>
                </a:solidFill>
                <a:latin typeface="Clear Sans Bold"/>
              </a:rPr>
              <a:t> and </a:t>
            </a:r>
            <a:r>
              <a:rPr lang="en-US" sz="4910">
                <a:solidFill>
                  <a:srgbClr val="F0ABC1"/>
                </a:solidFill>
                <a:latin typeface="Clear Sans Bold"/>
              </a:rPr>
              <a:t>productivity</a:t>
            </a:r>
            <a:r>
              <a:rPr lang="en-US" sz="4910">
                <a:solidFill>
                  <a:srgbClr val="94DDDE"/>
                </a:solidFill>
                <a:latin typeface="Clear Sans Bold"/>
              </a:rPr>
              <a:t> through reliable motor operation.</a:t>
            </a:r>
          </a:p>
          <a:p>
            <a:pPr>
              <a:lnSpc>
                <a:spcPts val="5155"/>
              </a:lnSpc>
            </a:pPr>
            <a:endParaRPr lang="en-US" sz="4910">
              <a:solidFill>
                <a:srgbClr val="94DDDE"/>
              </a:solidFill>
              <a:latin typeface="Clear Sans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4610774" y="1441513"/>
            <a:ext cx="2645731" cy="1625922"/>
          </a:xfrm>
          <a:custGeom>
            <a:avLst/>
            <a:gdLst/>
            <a:ahLst/>
            <a:cxnLst/>
            <a:rect l="l" t="t" r="r" b="b"/>
            <a:pathLst>
              <a:path w="2645731" h="1625922">
                <a:moveTo>
                  <a:pt x="0" y="0"/>
                </a:moveTo>
                <a:lnTo>
                  <a:pt x="2645731" y="0"/>
                </a:lnTo>
                <a:lnTo>
                  <a:pt x="2645731" y="1625922"/>
                </a:lnTo>
                <a:lnTo>
                  <a:pt x="0" y="1625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879313" y="5316566"/>
            <a:ext cx="5758626" cy="4114800"/>
          </a:xfrm>
          <a:custGeom>
            <a:avLst/>
            <a:gdLst/>
            <a:ahLst/>
            <a:cxnLst/>
            <a:rect l="l" t="t" r="r" b="b"/>
            <a:pathLst>
              <a:path w="5758626" h="4114800">
                <a:moveTo>
                  <a:pt x="0" y="0"/>
                </a:moveTo>
                <a:lnTo>
                  <a:pt x="5758626" y="0"/>
                </a:lnTo>
                <a:lnTo>
                  <a:pt x="57586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340312" y="-1788377"/>
            <a:ext cx="1491622" cy="3229890"/>
          </a:xfrm>
          <a:custGeom>
            <a:avLst/>
            <a:gdLst/>
            <a:ahLst/>
            <a:cxnLst/>
            <a:rect l="l" t="t" r="r" b="b"/>
            <a:pathLst>
              <a:path w="1491622" h="3229890">
                <a:moveTo>
                  <a:pt x="0" y="0"/>
                </a:moveTo>
                <a:lnTo>
                  <a:pt x="1491622" y="0"/>
                </a:lnTo>
                <a:lnTo>
                  <a:pt x="1491622" y="3229890"/>
                </a:lnTo>
                <a:lnTo>
                  <a:pt x="0" y="3229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242167" y="-1536821"/>
            <a:ext cx="3748344" cy="3073642"/>
          </a:xfrm>
          <a:custGeom>
            <a:avLst/>
            <a:gdLst/>
            <a:ahLst/>
            <a:cxnLst/>
            <a:rect l="l" t="t" r="r" b="b"/>
            <a:pathLst>
              <a:path w="3748344" h="3073642">
                <a:moveTo>
                  <a:pt x="0" y="0"/>
                </a:moveTo>
                <a:lnTo>
                  <a:pt x="3748345" y="0"/>
                </a:lnTo>
                <a:lnTo>
                  <a:pt x="3748345" y="3073642"/>
                </a:lnTo>
                <a:lnTo>
                  <a:pt x="0" y="30736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566643" y="-2441088"/>
            <a:ext cx="4317873" cy="5892879"/>
          </a:xfrm>
          <a:custGeom>
            <a:avLst/>
            <a:gdLst/>
            <a:ahLst/>
            <a:cxnLst/>
            <a:rect l="l" t="t" r="r" b="b"/>
            <a:pathLst>
              <a:path w="4317873" h="5892879">
                <a:moveTo>
                  <a:pt x="0" y="0"/>
                </a:moveTo>
                <a:lnTo>
                  <a:pt x="4317873" y="0"/>
                </a:lnTo>
                <a:lnTo>
                  <a:pt x="4317873" y="5892879"/>
                </a:lnTo>
                <a:lnTo>
                  <a:pt x="0" y="58928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742874" y="3067435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4597438" y="0"/>
                </a:moveTo>
                <a:lnTo>
                  <a:pt x="0" y="0"/>
                </a:lnTo>
                <a:lnTo>
                  <a:pt x="0" y="2842053"/>
                </a:lnTo>
                <a:lnTo>
                  <a:pt x="4597438" y="2842053"/>
                </a:lnTo>
                <a:lnTo>
                  <a:pt x="459743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80143" y="784891"/>
            <a:ext cx="10823065" cy="837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07"/>
              </a:lnSpc>
            </a:pPr>
            <a:r>
              <a:rPr lang="en-US" sz="5756">
                <a:solidFill>
                  <a:srgbClr val="F0ABC1"/>
                </a:solidFill>
                <a:latin typeface="Clear Sans Bold"/>
              </a:rPr>
              <a:t>Conclusion</a:t>
            </a:r>
            <a:r>
              <a:rPr lang="en-US" sz="5756">
                <a:solidFill>
                  <a:srgbClr val="94DDDE"/>
                </a:solidFill>
                <a:latin typeface="Clear Sans Bold"/>
              </a:rPr>
              <a:t>:</a:t>
            </a:r>
          </a:p>
          <a:p>
            <a:pPr marL="701513" lvl="1" indent="-350757">
              <a:lnSpc>
                <a:spcPts val="3899"/>
              </a:lnSpc>
              <a:buFont typeface="Arial"/>
              <a:buChar char="•"/>
            </a:pPr>
            <a:r>
              <a:rPr lang="en-US" sz="3249">
                <a:solidFill>
                  <a:srgbClr val="94DDDE"/>
                </a:solidFill>
                <a:latin typeface="Clear Sans Bold"/>
              </a:rPr>
              <a:t>Electrical motor fault analysis and prediction are crucial for efficient industrial operations.</a:t>
            </a:r>
          </a:p>
          <a:p>
            <a:pPr marL="701513" lvl="1" indent="-350757">
              <a:lnSpc>
                <a:spcPts val="3899"/>
              </a:lnSpc>
              <a:buFont typeface="Arial"/>
              <a:buChar char="•"/>
            </a:pPr>
            <a:r>
              <a:rPr lang="en-US" sz="3249">
                <a:solidFill>
                  <a:srgbClr val="94DDDE"/>
                </a:solidFill>
                <a:latin typeface="Clear Sans Bold"/>
              </a:rPr>
              <a:t>Proactive maintenance based on data-driven insights can revolutionize how we manage motor health and performance.</a:t>
            </a:r>
          </a:p>
          <a:p>
            <a:pPr marL="701513" lvl="1" indent="-350757">
              <a:lnSpc>
                <a:spcPts val="3899"/>
              </a:lnSpc>
              <a:buFont typeface="Arial"/>
              <a:buChar char="•"/>
            </a:pPr>
            <a:r>
              <a:rPr lang="en-US" sz="3249">
                <a:solidFill>
                  <a:srgbClr val="94DDDE"/>
                </a:solidFill>
                <a:latin typeface="Clear Sans Bold"/>
              </a:rPr>
              <a:t>Through our data analysis, we were able to extract meaningful insights about the factors that contribute to machine failure. We explored the impact of different features like "Torque [Nm]", "Tool wear [min]", and "Rotational speed [rpm]" on the occurrence of machine failure. </a:t>
            </a:r>
          </a:p>
          <a:p>
            <a:pPr marL="701513" lvl="1" indent="-350757">
              <a:lnSpc>
                <a:spcPts val="3899"/>
              </a:lnSpc>
              <a:buFont typeface="Arial"/>
              <a:buChar char="•"/>
            </a:pPr>
            <a:r>
              <a:rPr lang="en-US" sz="3249">
                <a:solidFill>
                  <a:srgbClr val="94DDDE"/>
                </a:solidFill>
                <a:latin typeface="Clear Sans Bold"/>
              </a:rPr>
              <a:t>We identified unique fault types and their relationships with these features, shedding light on potential patterns and warning signs.</a:t>
            </a:r>
          </a:p>
          <a:p>
            <a:pPr>
              <a:lnSpc>
                <a:spcPts val="5403"/>
              </a:lnSpc>
            </a:pPr>
            <a:endParaRPr lang="en-US" sz="3249">
              <a:solidFill>
                <a:srgbClr val="94DDDE"/>
              </a:solidFill>
              <a:latin typeface="Clear Sa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88691" y="6310501"/>
            <a:ext cx="9841665" cy="302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44"/>
              </a:lnSpc>
            </a:pPr>
            <a:endParaRPr/>
          </a:p>
        </p:txBody>
      </p:sp>
      <p:sp>
        <p:nvSpPr>
          <p:cNvPr id="4" name="Freeform 4"/>
          <p:cNvSpPr/>
          <p:nvPr/>
        </p:nvSpPr>
        <p:spPr>
          <a:xfrm>
            <a:off x="12812653" y="2322150"/>
            <a:ext cx="3662625" cy="5642699"/>
          </a:xfrm>
          <a:custGeom>
            <a:avLst/>
            <a:gdLst/>
            <a:ahLst/>
            <a:cxnLst/>
            <a:rect l="l" t="t" r="r" b="b"/>
            <a:pathLst>
              <a:path w="3662625" h="5642699">
                <a:moveTo>
                  <a:pt x="0" y="0"/>
                </a:moveTo>
                <a:lnTo>
                  <a:pt x="3662625" y="0"/>
                </a:lnTo>
                <a:lnTo>
                  <a:pt x="3662625" y="5642700"/>
                </a:lnTo>
                <a:lnTo>
                  <a:pt x="0" y="564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19387" y="4659533"/>
            <a:ext cx="8680236" cy="1206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26"/>
              </a:lnSpc>
            </a:pPr>
            <a:r>
              <a:rPr lang="en-US" sz="9496" spc="-104" dirty="0">
                <a:solidFill>
                  <a:srgbClr val="2B4B82"/>
                </a:solidFill>
                <a:latin typeface="Clear Sans Bold"/>
              </a:rPr>
              <a:t>THANK YOU</a:t>
            </a:r>
          </a:p>
        </p:txBody>
      </p:sp>
      <p:sp>
        <p:nvSpPr>
          <p:cNvPr id="3" name="Freeform 3"/>
          <p:cNvSpPr/>
          <p:nvPr/>
        </p:nvSpPr>
        <p:spPr>
          <a:xfrm>
            <a:off x="9854137" y="3018272"/>
            <a:ext cx="7411325" cy="4635447"/>
          </a:xfrm>
          <a:custGeom>
            <a:avLst/>
            <a:gdLst/>
            <a:ahLst/>
            <a:cxnLst/>
            <a:rect l="l" t="t" r="r" b="b"/>
            <a:pathLst>
              <a:path w="7411325" h="4635447">
                <a:moveTo>
                  <a:pt x="0" y="0"/>
                </a:moveTo>
                <a:lnTo>
                  <a:pt x="7411325" y="0"/>
                </a:lnTo>
                <a:lnTo>
                  <a:pt x="7411325" y="4635447"/>
                </a:lnTo>
                <a:lnTo>
                  <a:pt x="0" y="4635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665100" y="8613636"/>
            <a:ext cx="4338720" cy="2713672"/>
          </a:xfrm>
          <a:custGeom>
            <a:avLst/>
            <a:gdLst/>
            <a:ahLst/>
            <a:cxnLst/>
            <a:rect l="l" t="t" r="r" b="b"/>
            <a:pathLst>
              <a:path w="4338720" h="2713672">
                <a:moveTo>
                  <a:pt x="0" y="0"/>
                </a:moveTo>
                <a:lnTo>
                  <a:pt x="4338720" y="0"/>
                </a:lnTo>
                <a:lnTo>
                  <a:pt x="4338720" y="2713671"/>
                </a:lnTo>
                <a:lnTo>
                  <a:pt x="0" y="2713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976014" y="7483497"/>
            <a:ext cx="3289448" cy="2057400"/>
          </a:xfrm>
          <a:custGeom>
            <a:avLst/>
            <a:gdLst/>
            <a:ahLst/>
            <a:cxnLst/>
            <a:rect l="l" t="t" r="r" b="b"/>
            <a:pathLst>
              <a:path w="3289448" h="2057400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320348" y="712171"/>
            <a:ext cx="3289448" cy="2057400"/>
          </a:xfrm>
          <a:custGeom>
            <a:avLst/>
            <a:gdLst/>
            <a:ahLst/>
            <a:cxnLst/>
            <a:rect l="l" t="t" r="r" b="b"/>
            <a:pathLst>
              <a:path w="3289448" h="2057400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14991" y="9217365"/>
            <a:ext cx="424267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B4B82"/>
                </a:solidFill>
                <a:latin typeface="Canva Sans"/>
              </a:rPr>
              <a:t>H. Rohitha Aiswarya 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1D49D260-6CEE-2737-D69E-CFD55CBCD97C}"/>
              </a:ext>
            </a:extLst>
          </p:cNvPr>
          <p:cNvSpPr txBox="1"/>
          <p:nvPr/>
        </p:nvSpPr>
        <p:spPr>
          <a:xfrm>
            <a:off x="4233777" y="5589531"/>
            <a:ext cx="4419600" cy="7820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</a:pPr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lear Sans 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 Link</a:t>
            </a:r>
            <a:endParaRPr 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Clear Sans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09758" y="1817226"/>
            <a:ext cx="6060519" cy="6652549"/>
            <a:chOff x="0" y="0"/>
            <a:chExt cx="8080692" cy="88700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66060" cy="6830128"/>
            </a:xfrm>
            <a:custGeom>
              <a:avLst/>
              <a:gdLst/>
              <a:ahLst/>
              <a:cxnLst/>
              <a:rect l="l" t="t" r="r" b="b"/>
              <a:pathLst>
                <a:path w="5166060" h="6830128">
                  <a:moveTo>
                    <a:pt x="0" y="0"/>
                  </a:moveTo>
                  <a:lnTo>
                    <a:pt x="5166060" y="0"/>
                  </a:lnTo>
                  <a:lnTo>
                    <a:pt x="5166060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428290" y="1054304"/>
              <a:ext cx="5166060" cy="6830128"/>
            </a:xfrm>
            <a:custGeom>
              <a:avLst/>
              <a:gdLst/>
              <a:ahLst/>
              <a:cxnLst/>
              <a:rect l="l" t="t" r="r" b="b"/>
              <a:pathLst>
                <a:path w="5166060" h="6830128">
                  <a:moveTo>
                    <a:pt x="0" y="0"/>
                  </a:moveTo>
                  <a:lnTo>
                    <a:pt x="5166060" y="0"/>
                  </a:lnTo>
                  <a:lnTo>
                    <a:pt x="5166060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2914631" y="2039937"/>
              <a:ext cx="5166060" cy="6830128"/>
            </a:xfrm>
            <a:custGeom>
              <a:avLst/>
              <a:gdLst/>
              <a:ahLst/>
              <a:cxnLst/>
              <a:rect l="l" t="t" r="r" b="b"/>
              <a:pathLst>
                <a:path w="5166060" h="6830128">
                  <a:moveTo>
                    <a:pt x="0" y="0"/>
                  </a:moveTo>
                  <a:lnTo>
                    <a:pt x="5166061" y="0"/>
                  </a:lnTo>
                  <a:lnTo>
                    <a:pt x="5166061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8627676" y="290717"/>
          <a:ext cx="8900153" cy="9073292"/>
        </p:xfrm>
        <a:graphic>
          <a:graphicData uri="http://schemas.openxmlformats.org/drawingml/2006/table">
            <a:tbl>
              <a:tblPr/>
              <a:tblGrid>
                <a:gridCol w="8900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1822">
                <a:tc>
                  <a:txBody>
                    <a:bodyPr/>
                    <a:lstStyle/>
                    <a:p>
                      <a:pPr algn="l">
                        <a:lnSpc>
                          <a:spcPts val="11340"/>
                        </a:lnSpc>
                        <a:defRPr/>
                      </a:pPr>
                      <a:r>
                        <a:rPr lang="en-US" sz="8100">
                          <a:solidFill>
                            <a:srgbClr val="F7B4A7"/>
                          </a:solidFill>
                          <a:latin typeface="Clear Sans Bold"/>
                        </a:rPr>
                        <a:t>Agenda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5009">
                <a:tc>
                  <a:txBody>
                    <a:bodyPr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94DDDE"/>
                          </a:solidFill>
                          <a:latin typeface="Clear Sans"/>
                        </a:rPr>
                        <a:t>KEY TOPICS DISCUSSED IN </a:t>
                      </a:r>
                      <a:endParaRPr lang="en-US" sz="1100"/>
                    </a:p>
                    <a:p>
                      <a:pPr>
                        <a:lnSpc>
                          <a:spcPts val="4060"/>
                        </a:lnSpc>
                      </a:pPr>
                      <a:r>
                        <a:rPr lang="en-US" sz="2900">
                          <a:solidFill>
                            <a:srgbClr val="94DDDE"/>
                          </a:solidFill>
                          <a:latin typeface="Clear Sans"/>
                        </a:rPr>
                        <a:t>THIS PRESENTATION</a:t>
                      </a:r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6461">
                <a:tc>
                  <a:txBody>
                    <a:bodyPr/>
                    <a:lstStyle/>
                    <a:p>
                      <a:pPr marL="626111" lvl="1" indent="-313055" algn="l">
                        <a:lnSpc>
                          <a:spcPts val="406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900">
                          <a:solidFill>
                            <a:srgbClr val="94DDDE"/>
                          </a:solidFill>
                          <a:latin typeface="Clear Sans"/>
                        </a:rPr>
                        <a:t>Introduction</a:t>
                      </a:r>
                      <a:endParaRPr lang="en-US" sz="1100"/>
                    </a:p>
                    <a:p>
                      <a:pPr marL="626111" lvl="1" indent="-313055">
                        <a:lnSpc>
                          <a:spcPts val="4060"/>
                        </a:lnSpc>
                        <a:buFont typeface="Arial"/>
                        <a:buChar char="•"/>
                      </a:pPr>
                      <a:r>
                        <a:rPr lang="en-US" sz="2900">
                          <a:solidFill>
                            <a:srgbClr val="94DDDE"/>
                          </a:solidFill>
                          <a:latin typeface="Clear Sans"/>
                        </a:rPr>
                        <a:t>Challenges in Electrical Motor Operation</a:t>
                      </a:r>
                    </a:p>
                    <a:p>
                      <a:pPr marL="626111" lvl="1" indent="-313055">
                        <a:lnSpc>
                          <a:spcPts val="4060"/>
                        </a:lnSpc>
                        <a:buFont typeface="Arial"/>
                        <a:buChar char="•"/>
                      </a:pPr>
                      <a:r>
                        <a:rPr lang="en-US" sz="2900">
                          <a:solidFill>
                            <a:srgbClr val="94DDDE"/>
                          </a:solidFill>
                          <a:latin typeface="Clear Sans"/>
                        </a:rPr>
                        <a:t>Data Collection and Preprocessing</a:t>
                      </a:r>
                    </a:p>
                    <a:p>
                      <a:pPr marL="626111" lvl="1" indent="-313055">
                        <a:lnSpc>
                          <a:spcPts val="4060"/>
                        </a:lnSpc>
                        <a:buFont typeface="Arial"/>
                        <a:buChar char="•"/>
                      </a:pPr>
                      <a:r>
                        <a:rPr lang="en-US" sz="2900">
                          <a:solidFill>
                            <a:srgbClr val="94DDDE"/>
                          </a:solidFill>
                          <a:latin typeface="Clear Sans"/>
                        </a:rPr>
                        <a:t>Exploratory Data Analysis</a:t>
                      </a:r>
                    </a:p>
                    <a:p>
                      <a:pPr marL="626111" lvl="1" indent="-313055">
                        <a:lnSpc>
                          <a:spcPts val="4060"/>
                        </a:lnSpc>
                        <a:buFont typeface="Arial"/>
                        <a:buChar char="•"/>
                      </a:pPr>
                      <a:r>
                        <a:rPr lang="en-US" sz="2900">
                          <a:solidFill>
                            <a:srgbClr val="94DDDE"/>
                          </a:solidFill>
                          <a:latin typeface="Clear Sans"/>
                        </a:rPr>
                        <a:t>Feature Engineering</a:t>
                      </a:r>
                    </a:p>
                    <a:p>
                      <a:pPr marL="626111" lvl="1" indent="-313055">
                        <a:lnSpc>
                          <a:spcPts val="4060"/>
                        </a:lnSpc>
                        <a:buFont typeface="Arial"/>
                        <a:buChar char="•"/>
                      </a:pPr>
                      <a:r>
                        <a:rPr lang="en-US" sz="2900">
                          <a:solidFill>
                            <a:srgbClr val="94DDDE"/>
                          </a:solidFill>
                          <a:latin typeface="Clear Sans"/>
                        </a:rPr>
                        <a:t>Fault Prediction Models</a:t>
                      </a:r>
                    </a:p>
                    <a:p>
                      <a:pPr marL="626111" lvl="1" indent="-313055">
                        <a:lnSpc>
                          <a:spcPts val="4060"/>
                        </a:lnSpc>
                        <a:buFont typeface="Arial"/>
                        <a:buChar char="•"/>
                      </a:pPr>
                      <a:r>
                        <a:rPr lang="en-US" sz="2900">
                          <a:solidFill>
                            <a:srgbClr val="94DDDE"/>
                          </a:solidFill>
                          <a:latin typeface="Clear Sans"/>
                        </a:rPr>
                        <a:t>Model Evaluation</a:t>
                      </a:r>
                    </a:p>
                    <a:p>
                      <a:pPr marL="626111" lvl="1" indent="-313055">
                        <a:lnSpc>
                          <a:spcPts val="4060"/>
                        </a:lnSpc>
                        <a:buFont typeface="Arial"/>
                        <a:buChar char="•"/>
                      </a:pPr>
                      <a:r>
                        <a:rPr lang="en-US" sz="2900">
                          <a:solidFill>
                            <a:srgbClr val="94DDDE"/>
                          </a:solidFill>
                          <a:latin typeface="Clear Sans"/>
                        </a:rPr>
                        <a:t>Benefits of Fault Analysis and Prediction</a:t>
                      </a:r>
                    </a:p>
                    <a:p>
                      <a:pPr marL="626111" lvl="1" indent="-313055">
                        <a:lnSpc>
                          <a:spcPts val="4060"/>
                        </a:lnSpc>
                        <a:buFont typeface="Arial"/>
                        <a:buChar char="•"/>
                      </a:pPr>
                      <a:r>
                        <a:rPr lang="en-US" sz="2900">
                          <a:solidFill>
                            <a:srgbClr val="94DDDE"/>
                          </a:solidFill>
                          <a:latin typeface="Clear Sans"/>
                        </a:rPr>
                        <a:t>Conclusion</a:t>
                      </a:r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76152" y="3086100"/>
            <a:ext cx="5131837" cy="4114800"/>
          </a:xfrm>
          <a:custGeom>
            <a:avLst/>
            <a:gdLst/>
            <a:ahLst/>
            <a:cxnLst/>
            <a:rect l="l" t="t" r="r" b="b"/>
            <a:pathLst>
              <a:path w="5131837" h="4114800">
                <a:moveTo>
                  <a:pt x="0" y="0"/>
                </a:moveTo>
                <a:lnTo>
                  <a:pt x="5131837" y="0"/>
                </a:lnTo>
                <a:lnTo>
                  <a:pt x="5131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625769"/>
            <a:ext cx="9768230" cy="7151031"/>
            <a:chOff x="0" y="0"/>
            <a:chExt cx="13024306" cy="9534708"/>
          </a:xfrm>
        </p:grpSpPr>
        <p:sp>
          <p:nvSpPr>
            <p:cNvPr id="4" name="TextBox 4"/>
            <p:cNvSpPr txBox="1"/>
            <p:nvPr/>
          </p:nvSpPr>
          <p:spPr>
            <a:xfrm>
              <a:off x="0" y="85725"/>
              <a:ext cx="13024306" cy="1207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6399">
                  <a:solidFill>
                    <a:srgbClr val="31356E"/>
                  </a:solidFill>
                  <a:latin typeface="Clear Sans Bold"/>
                </a:rPr>
                <a:t>INTRODUCTION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031971"/>
              <a:ext cx="12478551" cy="7502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26111" lvl="1" indent="-313055">
                <a:lnSpc>
                  <a:spcPts val="4060"/>
                </a:lnSpc>
                <a:buFont typeface="Arial"/>
                <a:buChar char="•"/>
              </a:pPr>
              <a:r>
                <a:rPr lang="en-US" sz="2900">
                  <a:solidFill>
                    <a:srgbClr val="2B4B82"/>
                  </a:solidFill>
                  <a:latin typeface="Clear Sans"/>
                </a:rPr>
                <a:t>Welcome to the presentation on "Electrical Motor Fault Analysis and Prediction."</a:t>
              </a:r>
            </a:p>
            <a:p>
              <a:pPr marL="626111" lvl="1" indent="-313055">
                <a:lnSpc>
                  <a:spcPts val="4060"/>
                </a:lnSpc>
                <a:buFont typeface="Arial"/>
                <a:buChar char="•"/>
              </a:pPr>
              <a:r>
                <a:rPr lang="en-US" sz="2900">
                  <a:solidFill>
                    <a:srgbClr val="2B4B82"/>
                  </a:solidFill>
                  <a:latin typeface="Clear Sans"/>
                </a:rPr>
                <a:t>In this presentation, we will explore the crucial aspects of electrical motor fault analysis and how predictive maintenance can help in preventing costly breakdowns and improving operational efficiency.</a:t>
              </a:r>
            </a:p>
            <a:p>
              <a:pPr marL="626111" lvl="1" indent="-313055">
                <a:lnSpc>
                  <a:spcPts val="4060"/>
                </a:lnSpc>
                <a:buFont typeface="Arial"/>
                <a:buChar char="•"/>
              </a:pPr>
              <a:r>
                <a:rPr lang="en-US" sz="2900">
                  <a:solidFill>
                    <a:srgbClr val="2B4B82"/>
                  </a:solidFill>
                  <a:latin typeface="Clear Sans"/>
                </a:rPr>
                <a:t>Electrical motors are an integral part of various industries, from manufacturing to transportation, making their reliable operation essential for seamless productivity.</a:t>
              </a:r>
            </a:p>
            <a:p>
              <a:pPr>
                <a:lnSpc>
                  <a:spcPts val="4060"/>
                </a:lnSpc>
              </a:pPr>
              <a:endParaRPr lang="en-US" sz="2900">
                <a:solidFill>
                  <a:srgbClr val="2B4B82"/>
                </a:solidFill>
                <a:latin typeface="Clear San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51762" y="1468613"/>
            <a:ext cx="3489749" cy="2861594"/>
          </a:xfrm>
          <a:custGeom>
            <a:avLst/>
            <a:gdLst/>
            <a:ahLst/>
            <a:cxnLst/>
            <a:rect l="l" t="t" r="r" b="b"/>
            <a:pathLst>
              <a:path w="3489749" h="2861594">
                <a:moveTo>
                  <a:pt x="0" y="0"/>
                </a:moveTo>
                <a:lnTo>
                  <a:pt x="3489749" y="0"/>
                </a:lnTo>
                <a:lnTo>
                  <a:pt x="3489749" y="2861594"/>
                </a:lnTo>
                <a:lnTo>
                  <a:pt x="0" y="286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0793" y="4703587"/>
            <a:ext cx="4618653" cy="4114800"/>
          </a:xfrm>
          <a:custGeom>
            <a:avLst/>
            <a:gdLst/>
            <a:ahLst/>
            <a:cxnLst/>
            <a:rect l="l" t="t" r="r" b="b"/>
            <a:pathLst>
              <a:path w="4618653" h="4114800">
                <a:moveTo>
                  <a:pt x="0" y="0"/>
                </a:moveTo>
                <a:lnTo>
                  <a:pt x="4618653" y="0"/>
                </a:lnTo>
                <a:lnTo>
                  <a:pt x="46186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7364047" y="313058"/>
          <a:ext cx="10172153" cy="10486142"/>
        </p:xfrm>
        <a:graphic>
          <a:graphicData uri="http://schemas.openxmlformats.org/drawingml/2006/table">
            <a:tbl>
              <a:tblPr/>
              <a:tblGrid>
                <a:gridCol w="10172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51773">
                <a:tc>
                  <a:txBody>
                    <a:bodyPr/>
                    <a:lstStyle/>
                    <a:p>
                      <a:pPr algn="l">
                        <a:lnSpc>
                          <a:spcPts val="6719"/>
                        </a:lnSpc>
                        <a:defRPr/>
                      </a:pPr>
                      <a:r>
                        <a:rPr lang="en-US" sz="4800">
                          <a:solidFill>
                            <a:srgbClr val="2B4B82"/>
                          </a:solidFill>
                          <a:latin typeface="Clear Sans Bold"/>
                        </a:rPr>
                        <a:t>"In the vast universe of data, lies the hidden power to predict machine failures and unlock productivity."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34369">
                <a:tc>
                  <a:txBody>
                    <a:bodyPr/>
                    <a:lstStyle/>
                    <a:p>
                      <a:pPr marL="820414" lvl="1" indent="-410207" algn="l">
                        <a:lnSpc>
                          <a:spcPts val="53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799">
                          <a:solidFill>
                            <a:srgbClr val="2B4B82"/>
                          </a:solidFill>
                          <a:latin typeface="Clear Sans"/>
                        </a:rPr>
                        <a:t>Dataset: "We have a dataset consisting of various operational parameters and failure indicators."</a:t>
                      </a:r>
                      <a:endParaRPr lang="en-US" sz="1100"/>
                    </a:p>
                    <a:p>
                      <a:pPr marL="820414" lvl="1" indent="-410207">
                        <a:lnSpc>
                          <a:spcPts val="5319"/>
                        </a:lnSpc>
                        <a:buFont typeface="Arial"/>
                        <a:buChar char="•"/>
                      </a:pPr>
                      <a:r>
                        <a:rPr lang="en-US" sz="3799">
                          <a:solidFill>
                            <a:srgbClr val="2B4B82"/>
                          </a:solidFill>
                          <a:latin typeface="Clear Sans"/>
                        </a:rPr>
                        <a:t>Goal: "Our mission is to analyze the data, engineer meaningful features, and build models to foresee machine failures."</a:t>
                      </a: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B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67267" y="-373905"/>
            <a:ext cx="4743003" cy="4251455"/>
          </a:xfrm>
          <a:custGeom>
            <a:avLst/>
            <a:gdLst/>
            <a:ahLst/>
            <a:cxnLst/>
            <a:rect l="l" t="t" r="r" b="b"/>
            <a:pathLst>
              <a:path w="4743003" h="4251455">
                <a:moveTo>
                  <a:pt x="0" y="0"/>
                </a:moveTo>
                <a:lnTo>
                  <a:pt x="4743003" y="0"/>
                </a:lnTo>
                <a:lnTo>
                  <a:pt x="4743003" y="4251455"/>
                </a:lnTo>
                <a:lnTo>
                  <a:pt x="0" y="42514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4172347"/>
            <a:ext cx="18288000" cy="3013724"/>
          </a:xfrm>
          <a:custGeom>
            <a:avLst/>
            <a:gdLst/>
            <a:ahLst/>
            <a:cxnLst/>
            <a:rect l="l" t="t" r="r" b="b"/>
            <a:pathLst>
              <a:path w="18288000" h="3013724">
                <a:moveTo>
                  <a:pt x="0" y="0"/>
                </a:moveTo>
                <a:lnTo>
                  <a:pt x="18288000" y="0"/>
                </a:lnTo>
                <a:lnTo>
                  <a:pt x="18288000" y="3013724"/>
                </a:lnTo>
                <a:lnTo>
                  <a:pt x="0" y="30137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217" b="-309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2199168"/>
            <a:ext cx="13622869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</a:pPr>
            <a:r>
              <a:rPr lang="en-US" sz="6399">
                <a:solidFill>
                  <a:srgbClr val="2B4B82"/>
                </a:solidFill>
                <a:latin typeface="Clear Sans Bold"/>
              </a:rPr>
              <a:t>Initially the Dataset looked like this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04792" y="7386096"/>
            <a:ext cx="12762475" cy="212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2B4B82"/>
                </a:solidFill>
                <a:latin typeface="Canva Sans Bold"/>
              </a:rPr>
              <a:t>Shape of the Dataset:</a:t>
            </a: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31356E"/>
                </a:solidFill>
                <a:latin typeface="Canva Sans Bold"/>
              </a:rPr>
              <a:t>( 136429, 14)</a:t>
            </a:r>
          </a:p>
          <a:p>
            <a:pPr>
              <a:lnSpc>
                <a:spcPts val="4760"/>
              </a:lnSpc>
            </a:pPr>
            <a:r>
              <a:rPr lang="en-US" sz="3400">
                <a:solidFill>
                  <a:srgbClr val="2B4B82"/>
                </a:solidFill>
                <a:latin typeface="Canva Sans Bold"/>
              </a:rPr>
              <a:t> 135429 rows and 14 columns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8175" y="1110829"/>
            <a:ext cx="8203999" cy="7429401"/>
            <a:chOff x="0" y="0"/>
            <a:chExt cx="10938665" cy="9905868"/>
          </a:xfrm>
        </p:grpSpPr>
        <p:sp>
          <p:nvSpPr>
            <p:cNvPr id="3" name="TextBox 3"/>
            <p:cNvSpPr txBox="1"/>
            <p:nvPr/>
          </p:nvSpPr>
          <p:spPr>
            <a:xfrm>
              <a:off x="0" y="85725"/>
              <a:ext cx="10938665" cy="3268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349"/>
                </a:lnSpc>
              </a:pPr>
              <a:r>
                <a:rPr lang="en-US" sz="6046">
                  <a:solidFill>
                    <a:srgbClr val="F7B4A7"/>
                  </a:solidFill>
                  <a:latin typeface="Clear Sans Bold"/>
                </a:rPr>
                <a:t>Electrical motors face numerous challenges during operation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13801"/>
              <a:ext cx="10635607" cy="869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13"/>
                </a:lnSpc>
              </a:pPr>
              <a:r>
                <a:rPr lang="en-US" sz="3938">
                  <a:solidFill>
                    <a:srgbClr val="94DDDE"/>
                  </a:solidFill>
                  <a:latin typeface="Clear Sans"/>
                </a:rPr>
                <a:t>INCLUDING: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153062"/>
              <a:ext cx="8708380" cy="4752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29739" lvl="1" indent="-364870">
                <a:lnSpc>
                  <a:spcPts val="4731"/>
                </a:lnSpc>
                <a:buFont typeface="Arial"/>
                <a:buChar char="•"/>
              </a:pPr>
              <a:r>
                <a:rPr lang="en-US" sz="3379">
                  <a:solidFill>
                    <a:srgbClr val="94DDDE"/>
                  </a:solidFill>
                  <a:latin typeface="Clear Sans"/>
                </a:rPr>
                <a:t>TWF - Tool wear Failure</a:t>
              </a:r>
            </a:p>
            <a:p>
              <a:pPr marL="729739" lvl="1" indent="-364870">
                <a:lnSpc>
                  <a:spcPts val="4731"/>
                </a:lnSpc>
                <a:buFont typeface="Arial"/>
                <a:buChar char="•"/>
              </a:pPr>
              <a:r>
                <a:rPr lang="en-US" sz="3379">
                  <a:solidFill>
                    <a:srgbClr val="94DDDE"/>
                  </a:solidFill>
                  <a:latin typeface="Clear Sans"/>
                </a:rPr>
                <a:t>HDF - Heat Dissipation Failure</a:t>
              </a:r>
            </a:p>
            <a:p>
              <a:pPr marL="729739" lvl="1" indent="-364870">
                <a:lnSpc>
                  <a:spcPts val="4731"/>
                </a:lnSpc>
                <a:buFont typeface="Arial"/>
                <a:buChar char="•"/>
              </a:pPr>
              <a:r>
                <a:rPr lang="en-US" sz="3379">
                  <a:solidFill>
                    <a:srgbClr val="94DDDE"/>
                  </a:solidFill>
                  <a:latin typeface="Clear Sans"/>
                </a:rPr>
                <a:t>PWF - Power Failure</a:t>
              </a:r>
            </a:p>
            <a:p>
              <a:pPr marL="729739" lvl="1" indent="-364870">
                <a:lnSpc>
                  <a:spcPts val="4731"/>
                </a:lnSpc>
                <a:buFont typeface="Arial"/>
                <a:buChar char="•"/>
              </a:pPr>
              <a:r>
                <a:rPr lang="en-US" sz="3379">
                  <a:solidFill>
                    <a:srgbClr val="94DDDE"/>
                  </a:solidFill>
                  <a:latin typeface="Clear Sans"/>
                </a:rPr>
                <a:t>OSF - Overstrain Failure</a:t>
              </a:r>
            </a:p>
            <a:p>
              <a:pPr marL="729739" lvl="1" indent="-364870">
                <a:lnSpc>
                  <a:spcPts val="4731"/>
                </a:lnSpc>
                <a:buFont typeface="Arial"/>
                <a:buChar char="•"/>
              </a:pPr>
              <a:r>
                <a:rPr lang="en-US" sz="3379">
                  <a:solidFill>
                    <a:srgbClr val="94DDDE"/>
                  </a:solidFill>
                  <a:latin typeface="Clear Sans"/>
                </a:rPr>
                <a:t>RNF - Random Failure</a:t>
              </a:r>
            </a:p>
            <a:p>
              <a:pPr>
                <a:lnSpc>
                  <a:spcPts val="4731"/>
                </a:lnSpc>
              </a:pPr>
              <a:endParaRPr lang="en-US" sz="3379">
                <a:solidFill>
                  <a:srgbClr val="94DDDE"/>
                </a:solidFill>
                <a:latin typeface="Clear Sans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002902" y="1704103"/>
            <a:ext cx="6204792" cy="6204792"/>
            <a:chOff x="0" y="0"/>
            <a:chExt cx="8273056" cy="8273056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8273056" cy="8273056"/>
              <a:chOff x="0" y="0"/>
              <a:chExt cx="2540000" cy="254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270000" y="0"/>
                <a:ext cx="1225947" cy="1104203"/>
              </a:xfrm>
              <a:custGeom>
                <a:avLst/>
                <a:gdLst/>
                <a:ahLst/>
                <a:cxnLst/>
                <a:rect l="l" t="t" r="r" b="b"/>
                <a:pathLst>
                  <a:path w="1225947" h="1104203">
                    <a:moveTo>
                      <a:pt x="0" y="0"/>
                    </a:moveTo>
                    <a:cubicBezTo>
                      <a:pt x="573695" y="0"/>
                      <a:pt x="1076156" y="384611"/>
                      <a:pt x="1225947" y="938406"/>
                    </a:cubicBezTo>
                    <a:lnTo>
                      <a:pt x="612973" y="1104203"/>
                    </a:lnTo>
                    <a:cubicBezTo>
                      <a:pt x="538078" y="827305"/>
                      <a:pt x="286848" y="635000"/>
                      <a:pt x="0" y="635000"/>
                    </a:cubicBezTo>
                    <a:close/>
                  </a:path>
                </a:pathLst>
              </a:custGeom>
              <a:solidFill>
                <a:srgbClr val="F7B4A7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1617102" y="877548"/>
                <a:ext cx="1038022" cy="1455928"/>
              </a:xfrm>
              <a:custGeom>
                <a:avLst/>
                <a:gdLst/>
                <a:ahLst/>
                <a:cxnLst/>
                <a:rect l="l" t="t" r="r" b="b"/>
                <a:pathLst>
                  <a:path w="1038022" h="1455928">
                    <a:moveTo>
                      <a:pt x="860740" y="0"/>
                    </a:moveTo>
                    <a:cubicBezTo>
                      <a:pt x="1038021" y="545617"/>
                      <a:pt x="827504" y="1142337"/>
                      <a:pt x="347101" y="1455928"/>
                    </a:cubicBezTo>
                    <a:lnTo>
                      <a:pt x="0" y="924190"/>
                    </a:lnTo>
                    <a:cubicBezTo>
                      <a:pt x="240201" y="767394"/>
                      <a:pt x="345460" y="469035"/>
                      <a:pt x="256819" y="196226"/>
                    </a:cubicBezTo>
                    <a:close/>
                  </a:path>
                </a:pathLst>
              </a:custGeom>
              <a:solidFill>
                <a:srgbClr val="E99DA6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473094" y="1764429"/>
                <a:ext cx="1543393" cy="870232"/>
              </a:xfrm>
              <a:custGeom>
                <a:avLst/>
                <a:gdLst/>
                <a:ahLst/>
                <a:cxnLst/>
                <a:rect l="l" t="t" r="r" b="b"/>
                <a:pathLst>
                  <a:path w="1543393" h="870232">
                    <a:moveTo>
                      <a:pt x="1543393" y="533023"/>
                    </a:moveTo>
                    <a:cubicBezTo>
                      <a:pt x="1079264" y="870232"/>
                      <a:pt x="446696" y="854415"/>
                      <a:pt x="0" y="494430"/>
                    </a:cubicBezTo>
                    <a:lnTo>
                      <a:pt x="398453" y="0"/>
                    </a:lnTo>
                    <a:cubicBezTo>
                      <a:pt x="621801" y="179993"/>
                      <a:pt x="938085" y="187902"/>
                      <a:pt x="1170150" y="19297"/>
                    </a:cubicBezTo>
                    <a:close/>
                  </a:path>
                </a:pathLst>
              </a:custGeom>
              <a:solidFill>
                <a:srgbClr val="D589A8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-121047" y="817672"/>
                <a:ext cx="1017804" cy="1479780"/>
              </a:xfrm>
              <a:custGeom>
                <a:avLst/>
                <a:gdLst/>
                <a:ahLst/>
                <a:cxnLst/>
                <a:rect l="l" t="t" r="r" b="b"/>
                <a:pathLst>
                  <a:path w="1017804" h="1479780">
                    <a:moveTo>
                      <a:pt x="644560" y="1479780"/>
                    </a:moveTo>
                    <a:cubicBezTo>
                      <a:pt x="180430" y="1142570"/>
                      <a:pt x="0" y="536074"/>
                      <a:pt x="204329" y="0"/>
                    </a:cubicBezTo>
                    <a:lnTo>
                      <a:pt x="797688" y="226164"/>
                    </a:lnTo>
                    <a:cubicBezTo>
                      <a:pt x="695523" y="494201"/>
                      <a:pt x="785739" y="797449"/>
                      <a:pt x="1017803" y="966054"/>
                    </a:cubicBezTo>
                    <a:close/>
                  </a:path>
                </a:pathLst>
              </a:custGeom>
              <a:solidFill>
                <a:srgbClr val="BA7AAB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62158" y="0"/>
                <a:ext cx="1207778" cy="1073774"/>
              </a:xfrm>
              <a:custGeom>
                <a:avLst/>
                <a:gdLst/>
                <a:ahLst/>
                <a:cxnLst/>
                <a:rect l="l" t="t" r="r" b="b"/>
                <a:pathLst>
                  <a:path w="1207778" h="1073774">
                    <a:moveTo>
                      <a:pt x="0" y="877548"/>
                    </a:moveTo>
                    <a:cubicBezTo>
                      <a:pt x="170006" y="354324"/>
                      <a:pt x="657564" y="55"/>
                      <a:pt x="1207715" y="0"/>
                    </a:cubicBezTo>
                    <a:lnTo>
                      <a:pt x="1207779" y="635000"/>
                    </a:lnTo>
                    <a:cubicBezTo>
                      <a:pt x="932703" y="635027"/>
                      <a:pt x="688924" y="812162"/>
                      <a:pt x="603921" y="1073774"/>
                    </a:cubicBezTo>
                    <a:close/>
                  </a:path>
                </a:pathLst>
              </a:custGeom>
              <a:solidFill>
                <a:srgbClr val="966EAC"/>
              </a:solidFill>
            </p:spPr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5666" y="-963412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0" y="0"/>
                </a:moveTo>
                <a:lnTo>
                  <a:pt x="4597439" y="0"/>
                </a:lnTo>
                <a:lnTo>
                  <a:pt x="4597439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1207503" y="390596"/>
            <a:ext cx="2076668" cy="1276207"/>
          </a:xfrm>
          <a:custGeom>
            <a:avLst/>
            <a:gdLst/>
            <a:ahLst/>
            <a:cxnLst/>
            <a:rect l="l" t="t" r="r" b="b"/>
            <a:pathLst>
              <a:path w="2076668" h="1276207">
                <a:moveTo>
                  <a:pt x="2076669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9" y="1276208"/>
                </a:lnTo>
                <a:lnTo>
                  <a:pt x="207666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794348" y="-2447996"/>
            <a:ext cx="3837986" cy="4114800"/>
          </a:xfrm>
          <a:custGeom>
            <a:avLst/>
            <a:gdLst/>
            <a:ahLst/>
            <a:cxnLst/>
            <a:rect l="l" t="t" r="r" b="b"/>
            <a:pathLst>
              <a:path w="3837986" h="4114800">
                <a:moveTo>
                  <a:pt x="0" y="0"/>
                </a:moveTo>
                <a:lnTo>
                  <a:pt x="3837986" y="0"/>
                </a:lnTo>
                <a:lnTo>
                  <a:pt x="38379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649912" y="-3759204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0" y="0"/>
                </a:moveTo>
                <a:lnTo>
                  <a:pt x="5357753" y="0"/>
                </a:lnTo>
                <a:lnTo>
                  <a:pt x="5357753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401734" y="2506123"/>
          <a:ext cx="16230600" cy="6778874"/>
        </p:xfrm>
        <a:graphic>
          <a:graphicData uri="http://schemas.openxmlformats.org/drawingml/2006/table">
            <a:tbl>
              <a:tblPr/>
              <a:tblGrid>
                <a:gridCol w="1623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27363">
                <a:tc>
                  <a:txBody>
                    <a:bodyPr/>
                    <a:lstStyle/>
                    <a:p>
                      <a:pPr algn="l">
                        <a:lnSpc>
                          <a:spcPts val="6600"/>
                        </a:lnSpc>
                        <a:defRPr/>
                      </a:pPr>
                      <a:r>
                        <a:rPr lang="en-US" sz="5500">
                          <a:solidFill>
                            <a:srgbClr val="2B4B82"/>
                          </a:solidFill>
                          <a:latin typeface="Clear Sans Bold"/>
                        </a:rPr>
                        <a:t>Data Collection and Preprocessing</a:t>
                      </a:r>
                      <a:endParaRPr lang="en-US" sz="1100"/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1511">
                <a:tc>
                  <a:txBody>
                    <a:bodyPr/>
                    <a:lstStyle/>
                    <a:p>
                      <a:pPr marL="669286" lvl="1" indent="-334643" algn="l">
                        <a:lnSpc>
                          <a:spcPts val="43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099">
                          <a:solidFill>
                            <a:srgbClr val="2B4B82"/>
                          </a:solidFill>
                          <a:latin typeface="Clear Sans"/>
                        </a:rPr>
                        <a:t>Data collection is crucial for understanding motor behavior and identifying potential faults.</a:t>
                      </a:r>
                      <a:endParaRPr lang="en-US" sz="1100"/>
                    </a:p>
                    <a:p>
                      <a:pPr>
                        <a:lnSpc>
                          <a:spcPts val="4339"/>
                        </a:lnSpc>
                      </a:pPr>
                      <a:endParaRPr lang="en-US" sz="1100"/>
                    </a:p>
                    <a:p>
                      <a:pPr marL="669286" lvl="1" indent="-334643">
                        <a:lnSpc>
                          <a:spcPts val="4339"/>
                        </a:lnSpc>
                        <a:buFont typeface="Arial"/>
                        <a:buChar char="•"/>
                      </a:pPr>
                      <a:r>
                        <a:rPr lang="en-US" sz="3099">
                          <a:solidFill>
                            <a:srgbClr val="2B4B82"/>
                          </a:solidFill>
                          <a:latin typeface="Clear Sans"/>
                        </a:rPr>
                        <a:t>Data is collected from Kaggle.com</a:t>
                      </a:r>
                    </a:p>
                    <a:p>
                      <a:pPr>
                        <a:lnSpc>
                          <a:spcPts val="4339"/>
                        </a:lnSpc>
                      </a:pPr>
                      <a:endParaRPr lang="en-US" sz="3099">
                        <a:solidFill>
                          <a:srgbClr val="2B4B82"/>
                        </a:solidFill>
                        <a:latin typeface="Clear Sans"/>
                      </a:endParaRPr>
                    </a:p>
                    <a:p>
                      <a:pPr marL="669286" lvl="1" indent="-334643">
                        <a:lnSpc>
                          <a:spcPts val="4339"/>
                        </a:lnSpc>
                        <a:buFont typeface="Arial"/>
                        <a:buChar char="•"/>
                      </a:pPr>
                      <a:r>
                        <a:rPr lang="en-US" sz="3099">
                          <a:solidFill>
                            <a:srgbClr val="2B4B82"/>
                          </a:solidFill>
                          <a:latin typeface="Clear Sans"/>
                        </a:rPr>
                        <a:t>Data preprocessing involves cleaning and normalizing the collected data to remove noise and ensure consistency.</a:t>
                      </a:r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1792016" y="5136757"/>
            <a:ext cx="10257527" cy="0"/>
          </a:xfrm>
          <a:prstGeom prst="line">
            <a:avLst/>
          </a:prstGeom>
          <a:ln w="28575" cap="rnd">
            <a:solidFill>
              <a:srgbClr val="2B4B8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8368306" y="1028700"/>
            <a:ext cx="8703637" cy="3895383"/>
          </a:xfrm>
          <a:custGeom>
            <a:avLst/>
            <a:gdLst/>
            <a:ahLst/>
            <a:cxnLst/>
            <a:rect l="l" t="t" r="r" b="b"/>
            <a:pathLst>
              <a:path w="8703637" h="3895383">
                <a:moveTo>
                  <a:pt x="0" y="0"/>
                </a:moveTo>
                <a:lnTo>
                  <a:pt x="8703637" y="0"/>
                </a:lnTo>
                <a:lnTo>
                  <a:pt x="8703637" y="3895383"/>
                </a:lnTo>
                <a:lnTo>
                  <a:pt x="0" y="38953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152249" y="5962023"/>
            <a:ext cx="11135751" cy="4099232"/>
          </a:xfrm>
          <a:custGeom>
            <a:avLst/>
            <a:gdLst/>
            <a:ahLst/>
            <a:cxnLst/>
            <a:rect l="l" t="t" r="r" b="b"/>
            <a:pathLst>
              <a:path w="11135751" h="4099232">
                <a:moveTo>
                  <a:pt x="0" y="0"/>
                </a:moveTo>
                <a:lnTo>
                  <a:pt x="11135751" y="0"/>
                </a:lnTo>
                <a:lnTo>
                  <a:pt x="11135751" y="4099232"/>
                </a:lnTo>
                <a:lnTo>
                  <a:pt x="0" y="4099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41" b="-1574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684017"/>
            <a:ext cx="5519455" cy="8183943"/>
            <a:chOff x="0" y="0"/>
            <a:chExt cx="7359273" cy="10911923"/>
          </a:xfrm>
        </p:grpSpPr>
        <p:sp>
          <p:nvSpPr>
            <p:cNvPr id="6" name="TextBox 6"/>
            <p:cNvSpPr txBox="1"/>
            <p:nvPr/>
          </p:nvSpPr>
          <p:spPr>
            <a:xfrm>
              <a:off x="0" y="85725"/>
              <a:ext cx="7359273" cy="2337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719"/>
                </a:lnSpc>
              </a:pPr>
              <a:r>
                <a:rPr lang="en-US" sz="6399">
                  <a:solidFill>
                    <a:srgbClr val="2B4B82"/>
                  </a:solidFill>
                  <a:latin typeface="Clear Sans Bold"/>
                </a:rPr>
                <a:t>Exploratory Data Analysis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723386"/>
              <a:ext cx="7359273" cy="8188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26107" lvl="1" indent="-313054">
                <a:lnSpc>
                  <a:spcPts val="4059"/>
                </a:lnSpc>
                <a:buFont typeface="Arial"/>
                <a:buChar char="•"/>
              </a:pPr>
              <a:r>
                <a:rPr lang="en-US" sz="2899">
                  <a:solidFill>
                    <a:srgbClr val="2B4B82"/>
                  </a:solidFill>
                  <a:latin typeface="Clear Sans"/>
                </a:rPr>
                <a:t>We can see the data distribution in accordance with product quality and Machine Failure.</a:t>
              </a:r>
            </a:p>
            <a:p>
              <a:pPr marL="626107" lvl="1" indent="-313054">
                <a:lnSpc>
                  <a:spcPts val="4059"/>
                </a:lnSpc>
                <a:buFont typeface="Arial"/>
                <a:buChar char="•"/>
              </a:pPr>
              <a:r>
                <a:rPr lang="en-US" sz="2899">
                  <a:solidFill>
                    <a:srgbClr val="2B4B82"/>
                  </a:solidFill>
                  <a:latin typeface="Clear Sans"/>
                </a:rPr>
                <a:t>Product Quality is of three types L- low, M- medium, and H- high. </a:t>
              </a:r>
            </a:p>
            <a:p>
              <a:pPr marL="626107" lvl="1" indent="-313054" algn="l">
                <a:lnSpc>
                  <a:spcPts val="4059"/>
                </a:lnSpc>
                <a:buFont typeface="Arial"/>
                <a:buChar char="•"/>
              </a:pPr>
              <a:r>
                <a:rPr lang="en-US" sz="2899">
                  <a:solidFill>
                    <a:srgbClr val="2B4B82"/>
                  </a:solidFill>
                  <a:latin typeface="Clear Sans"/>
                </a:rPr>
                <a:t>Machine Failure is set then the value is 1, else 0. Machine Failure is set whenever atleast one fault mode is set.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261357" y="5076825"/>
            <a:ext cx="336470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B4B82"/>
                </a:solidFill>
                <a:latin typeface="Canva Sans Bold"/>
              </a:rPr>
              <a:t>Machine Failure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74752" y="229235"/>
            <a:ext cx="334339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B4B82"/>
                </a:solidFill>
                <a:latin typeface="Canva Sans Bold"/>
              </a:rPr>
              <a:t>Product Quality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751647" cy="4667545"/>
          </a:xfrm>
          <a:custGeom>
            <a:avLst/>
            <a:gdLst/>
            <a:ahLst/>
            <a:cxnLst/>
            <a:rect l="l" t="t" r="r" b="b"/>
            <a:pathLst>
              <a:path w="8751647" h="4667545">
                <a:moveTo>
                  <a:pt x="0" y="0"/>
                </a:moveTo>
                <a:lnTo>
                  <a:pt x="8751647" y="0"/>
                </a:lnTo>
                <a:lnTo>
                  <a:pt x="8751647" y="4667545"/>
                </a:lnTo>
                <a:lnTo>
                  <a:pt x="0" y="46675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0"/>
            <a:ext cx="8756060" cy="4667545"/>
          </a:xfrm>
          <a:custGeom>
            <a:avLst/>
            <a:gdLst/>
            <a:ahLst/>
            <a:cxnLst/>
            <a:rect l="l" t="t" r="r" b="b"/>
            <a:pathLst>
              <a:path w="8756060" h="4667545">
                <a:moveTo>
                  <a:pt x="0" y="0"/>
                </a:moveTo>
                <a:lnTo>
                  <a:pt x="8756060" y="0"/>
                </a:lnTo>
                <a:lnTo>
                  <a:pt x="8756060" y="4667545"/>
                </a:lnTo>
                <a:lnTo>
                  <a:pt x="0" y="4667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5143500"/>
            <a:ext cx="8751647" cy="4637806"/>
          </a:xfrm>
          <a:custGeom>
            <a:avLst/>
            <a:gdLst/>
            <a:ahLst/>
            <a:cxnLst/>
            <a:rect l="l" t="t" r="r" b="b"/>
            <a:pathLst>
              <a:path w="8751647" h="4637806">
                <a:moveTo>
                  <a:pt x="0" y="0"/>
                </a:moveTo>
                <a:lnTo>
                  <a:pt x="8751647" y="0"/>
                </a:lnTo>
                <a:lnTo>
                  <a:pt x="8751647" y="4637806"/>
                </a:lnTo>
                <a:lnTo>
                  <a:pt x="0" y="46378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391179" y="5465724"/>
            <a:ext cx="8896821" cy="2620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14"/>
              </a:lnSpc>
            </a:pPr>
            <a:r>
              <a:rPr lang="en-US" sz="3724">
                <a:solidFill>
                  <a:srgbClr val="088106"/>
                </a:solidFill>
                <a:latin typeface="Canva Sans Bold"/>
              </a:rPr>
              <a:t>Showcasing the behaviour of </a:t>
            </a:r>
            <a:r>
              <a:rPr lang="en-US" sz="3724">
                <a:solidFill>
                  <a:srgbClr val="FF0302"/>
                </a:solidFill>
                <a:latin typeface="Canva Sans Bold"/>
              </a:rPr>
              <a:t>Fault_Types</a:t>
            </a:r>
            <a:r>
              <a:rPr lang="en-US" sz="3724">
                <a:solidFill>
                  <a:srgbClr val="088106"/>
                </a:solidFill>
                <a:latin typeface="Canva Sans Bold"/>
              </a:rPr>
              <a:t> attribute in accordance with various factors such as </a:t>
            </a:r>
            <a:r>
              <a:rPr lang="en-US" sz="3724">
                <a:solidFill>
                  <a:srgbClr val="FF0302"/>
                </a:solidFill>
                <a:latin typeface="Canva Sans Bold"/>
              </a:rPr>
              <a:t>Torque</a:t>
            </a:r>
            <a:r>
              <a:rPr lang="en-US" sz="3724">
                <a:solidFill>
                  <a:srgbClr val="088106"/>
                </a:solidFill>
                <a:latin typeface="Canva Sans Bold"/>
              </a:rPr>
              <a:t>, </a:t>
            </a:r>
            <a:r>
              <a:rPr lang="en-US" sz="3724">
                <a:solidFill>
                  <a:srgbClr val="FF0302"/>
                </a:solidFill>
                <a:latin typeface="Canva Sans Bold"/>
              </a:rPr>
              <a:t>Tool Wear</a:t>
            </a:r>
            <a:r>
              <a:rPr lang="en-US" sz="3724">
                <a:solidFill>
                  <a:srgbClr val="088106"/>
                </a:solidFill>
                <a:latin typeface="Canva Sans Bold"/>
              </a:rPr>
              <a:t> and </a:t>
            </a:r>
            <a:r>
              <a:rPr lang="en-US" sz="3724">
                <a:solidFill>
                  <a:srgbClr val="FF0302"/>
                </a:solidFill>
                <a:latin typeface="Canva Sans Bold"/>
              </a:rPr>
              <a:t>Rotational speed</a:t>
            </a:r>
            <a:r>
              <a:rPr lang="en-US" sz="3724">
                <a:solidFill>
                  <a:srgbClr val="088106"/>
                </a:solidFill>
                <a:latin typeface="Canva Sans Bold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619</Words>
  <Application>Microsoft Office PowerPoint</Application>
  <PresentationFormat>Custom</PresentationFormat>
  <Paragraphs>74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Clear Sans</vt:lpstr>
      <vt:lpstr>Canva Sans Bold</vt:lpstr>
      <vt:lpstr>Clear Sans Bold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</dc:title>
  <dc:creator>Dell</dc:creator>
  <cp:lastModifiedBy>Rohitha Aishwarya hanumanthu</cp:lastModifiedBy>
  <cp:revision>3</cp:revision>
  <dcterms:created xsi:type="dcterms:W3CDTF">2006-08-16T00:00:00Z</dcterms:created>
  <dcterms:modified xsi:type="dcterms:W3CDTF">2024-06-25T05:51:24Z</dcterms:modified>
  <dc:identifier>DAFqIMedhZs</dc:identifier>
</cp:coreProperties>
</file>